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8" r:id="rId2"/>
    <p:sldId id="447" r:id="rId3"/>
    <p:sldId id="449" r:id="rId4"/>
    <p:sldId id="459" r:id="rId5"/>
    <p:sldId id="450" r:id="rId6"/>
    <p:sldId id="460" r:id="rId7"/>
    <p:sldId id="461" r:id="rId8"/>
    <p:sldId id="448" r:id="rId9"/>
    <p:sldId id="462" r:id="rId10"/>
    <p:sldId id="463" r:id="rId11"/>
    <p:sldId id="464" r:id="rId12"/>
    <p:sldId id="453" r:id="rId13"/>
    <p:sldId id="458" r:id="rId14"/>
    <p:sldId id="375" r:id="rId15"/>
    <p:sldId id="4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20E7A2-156F-40D8-9042-B328BD19A520}">
          <p14:sldIdLst>
            <p14:sldId id="258"/>
            <p14:sldId id="447"/>
            <p14:sldId id="449"/>
            <p14:sldId id="459"/>
            <p14:sldId id="450"/>
            <p14:sldId id="460"/>
            <p14:sldId id="461"/>
            <p14:sldId id="448"/>
            <p14:sldId id="462"/>
            <p14:sldId id="463"/>
            <p14:sldId id="464"/>
            <p14:sldId id="453"/>
            <p14:sldId id="458"/>
            <p14:sldId id="375"/>
            <p14:sldId id="4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0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59" autoAdjust="0"/>
    <p:restoredTop sz="81224"/>
  </p:normalViewPr>
  <p:slideViewPr>
    <p:cSldViewPr snapToGrid="0">
      <p:cViewPr varScale="1">
        <p:scale>
          <a:sx n="95" d="100"/>
          <a:sy n="95" d="100"/>
        </p:scale>
        <p:origin x="216" y="7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460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6F325-4E3A-4A07-9D27-CCF5150B338E}" type="datetimeFigureOut">
              <a:rPr lang="en-US" smtClean="0"/>
              <a:t>11/8/19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EEE41-A4DF-4714-A5A0-DF34E988F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288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89C18-771D-504B-838B-A3E21ADBE8F1}" type="datetimeFigureOut">
              <a:rPr lang="en-US" smtClean="0"/>
              <a:t>11/8/19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0A091-F48E-6D44-9C7E-400324AB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13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19138"/>
            <a:ext cx="6399212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8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19138"/>
            <a:ext cx="6399212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09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19138"/>
            <a:ext cx="6399212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80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19138"/>
            <a:ext cx="6399212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62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19138"/>
            <a:ext cx="6399212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50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19138"/>
            <a:ext cx="6399212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98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19138"/>
            <a:ext cx="6399212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21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19138"/>
            <a:ext cx="6399212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86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19138"/>
            <a:ext cx="6399212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9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19138"/>
            <a:ext cx="6399212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18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19138"/>
            <a:ext cx="6399212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89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19138"/>
            <a:ext cx="6399212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8B6A7-DB98-47EE-9BB0-6897AB4B33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1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765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8307"/>
            <a:ext cx="10515600" cy="1018699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2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16393"/>
            <a:ext cx="10515600" cy="4060569"/>
          </a:xfrm>
        </p:spPr>
        <p:txBody>
          <a:bodyPr/>
          <a:lstStyle>
            <a:lvl1pPr>
              <a:defRPr sz="260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defRPr>
            </a:lvl1pPr>
            <a:lvl2pPr>
              <a:defRPr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defRPr>
            </a:lvl3pPr>
            <a:lvl4pPr>
              <a:defRPr>
                <a:latin typeface="Avenir Book" panose="02000503020000020003" pitchFamily="2" charset="0"/>
              </a:defRPr>
            </a:lvl4pPr>
            <a:lvl5pPr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65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84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8306"/>
            <a:ext cx="10515600" cy="7723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31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05606"/>
            <a:ext cx="10515600" cy="7850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39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99652"/>
            <a:ext cx="3932237" cy="115774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341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260BABFF-207A-4E17-BB6B-068052E132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9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18306"/>
            <a:ext cx="10515600" cy="772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C3CDC-4BF4-4A7B-8405-F14DEC6DE771}" type="datetimeFigureOut">
              <a:rPr lang="en-US" smtClean="0"/>
              <a:t>11/8/19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BABFF-207A-4E17-BB6B-068052E132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115"/>
            <a:ext cx="5156873" cy="67263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838200" y="85602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140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electorgadget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db.com/title/tt0377092/fullcredits?ref_=tt_ql_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0222" y="2474259"/>
            <a:ext cx="10775852" cy="114431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1007"/>
                </a:solidFill>
                <a:latin typeface="Arial Black" panose="020B0A04020102020204" pitchFamily="34" charset="0"/>
              </a:rPr>
              <a:t>Reading Data from the Web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68418"/>
            <a:ext cx="9144000" cy="1655762"/>
          </a:xfrm>
        </p:spPr>
        <p:txBody>
          <a:bodyPr/>
          <a:lstStyle/>
          <a:p>
            <a:r>
              <a:rPr lang="en-US" sz="3200" dirty="0">
                <a:solidFill>
                  <a:srgbClr val="001007"/>
                </a:solidFill>
              </a:rPr>
              <a:t>Part II: Web Scraping</a:t>
            </a:r>
          </a:p>
        </p:txBody>
      </p:sp>
    </p:spTree>
    <p:extLst>
      <p:ext uri="{BB962C8B-B14F-4D97-AF65-F5344CB8AC3E}">
        <p14:creationId xmlns:p14="http://schemas.microsoft.com/office/powerpoint/2010/main" val="1582062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8E8C1-A743-AD47-B891-FA2673AE7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(Review)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D3FB7-0E33-AF44-A4B3-6F1D8739E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43"/>
          <a:stretch/>
        </p:blipFill>
        <p:spPr>
          <a:xfrm>
            <a:off x="3977990" y="1376394"/>
            <a:ext cx="660811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77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8E8C1-A743-AD47-B891-FA2673AE7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(Review)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719446-E0F8-EC4E-B9E2-45D1C9DE3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937006"/>
            <a:ext cx="10452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41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CCC13C-EDA9-834A-9A65-080A45222ED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Selector Gadget is the most common tool for finding the right CSS selector on a page</a:t>
            </a:r>
          </a:p>
          <a:p>
            <a:pPr lvl="1"/>
            <a:r>
              <a:rPr lang="en-US" dirty="0">
                <a:latin typeface="Avenir Roman" panose="02000503020000020003" pitchFamily="2" charset="0"/>
              </a:rPr>
              <a:t>In a browser, go to the page you care about</a:t>
            </a:r>
          </a:p>
          <a:p>
            <a:pPr lvl="1"/>
            <a:r>
              <a:rPr lang="en-US" dirty="0">
                <a:latin typeface="Avenir Roman" panose="02000503020000020003" pitchFamily="2" charset="0"/>
              </a:rPr>
              <a:t>Launch the Selector Gadget</a:t>
            </a:r>
          </a:p>
          <a:p>
            <a:pPr lvl="1"/>
            <a:r>
              <a:rPr lang="en-US" dirty="0">
                <a:latin typeface="Avenir Roman" panose="02000503020000020003" pitchFamily="2" charset="0"/>
              </a:rPr>
              <a:t>Click on things you want</a:t>
            </a:r>
          </a:p>
          <a:p>
            <a:pPr lvl="1"/>
            <a:r>
              <a:rPr lang="en-US" dirty="0">
                <a:latin typeface="Avenir Roman" panose="02000503020000020003" pitchFamily="2" charset="0"/>
              </a:rPr>
              <a:t>Unclick things you don’t</a:t>
            </a:r>
          </a:p>
          <a:p>
            <a:pPr lvl="1"/>
            <a:r>
              <a:rPr lang="en-US" dirty="0">
                <a:latin typeface="Avenir Roman" panose="02000503020000020003" pitchFamily="2" charset="0"/>
              </a:rPr>
              <a:t>Iterate until only what you want is highlighted</a:t>
            </a:r>
          </a:p>
          <a:p>
            <a:pPr lvl="1"/>
            <a:r>
              <a:rPr lang="en-US" dirty="0">
                <a:latin typeface="Avenir Roman" panose="02000503020000020003" pitchFamily="2" charset="0"/>
              </a:rPr>
              <a:t>Copy the CSS Selector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230984-ED59-0F46-8DE0-95D10803E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0153"/>
            <a:ext cx="10515600" cy="1014984"/>
          </a:xfrm>
        </p:spPr>
        <p:txBody>
          <a:bodyPr/>
          <a:lstStyle/>
          <a:p>
            <a:r>
              <a:rPr lang="en-US" dirty="0"/>
              <a:t>Find the CSS Selector</a:t>
            </a: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90D3E-CB5A-DD4E-B78D-6B970E9A6D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03"/>
          <a:stretch/>
        </p:blipFill>
        <p:spPr>
          <a:xfrm>
            <a:off x="8086165" y="3043606"/>
            <a:ext cx="3908611" cy="2661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E345AD-BC36-E541-A965-A28DA93C0ABF}"/>
              </a:ext>
            </a:extLst>
          </p:cNvPr>
          <p:cNvSpPr txBox="1"/>
          <p:nvPr/>
        </p:nvSpPr>
        <p:spPr>
          <a:xfrm>
            <a:off x="8086165" y="5715297"/>
            <a:ext cx="464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86FB7"/>
                </a:solidFill>
              </a:rPr>
              <a:t>Inspector Gadget</a:t>
            </a:r>
          </a:p>
          <a:p>
            <a:endParaRPr lang="en-US" sz="1200" dirty="0">
              <a:solidFill>
                <a:srgbClr val="286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424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CCC13C-EDA9-834A-9A65-080A45222ED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You’ll need Google Chrome</a:t>
            </a:r>
          </a:p>
          <a:p>
            <a:r>
              <a:rPr lang="en-US" dirty="0">
                <a:latin typeface="Avenir Roman" panose="02000503020000020003" pitchFamily="2" charset="0"/>
              </a:rPr>
              <a:t>Install at </a:t>
            </a:r>
            <a:r>
              <a:rPr lang="en-US" dirty="0">
                <a:hlinkClick r:id="rId3"/>
              </a:rPr>
              <a:t>https://selectorgadget.com/</a:t>
            </a:r>
            <a:endParaRPr lang="en-US" dirty="0">
              <a:latin typeface="Avenir Roman" panose="02000503020000020003" pitchFamily="2" charset="0"/>
            </a:endParaRPr>
          </a:p>
          <a:p>
            <a:pPr lvl="1"/>
            <a:r>
              <a:rPr lang="en-US" dirty="0">
                <a:latin typeface="Avenir Roman" panose="02000503020000020003" pitchFamily="2" charset="0"/>
              </a:rPr>
              <a:t>Select “Chrome Extension”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230984-ED59-0F46-8DE0-95D10803E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0153"/>
            <a:ext cx="10515600" cy="1014984"/>
          </a:xfrm>
        </p:spPr>
        <p:txBody>
          <a:bodyPr/>
          <a:lstStyle/>
          <a:p>
            <a:r>
              <a:rPr lang="en-US" dirty="0"/>
              <a:t>Using Selector Gadget</a:t>
            </a: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362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err="1">
                <a:latin typeface="Monaco" pitchFamily="2" charset="77"/>
              </a:rPr>
              <a:t>rvest</a:t>
            </a:r>
            <a:r>
              <a:rPr lang="en-US" dirty="0"/>
              <a:t> facilitates web scraping</a:t>
            </a:r>
          </a:p>
          <a:p>
            <a:r>
              <a:rPr lang="en-US" dirty="0"/>
              <a:t>Workflow is:</a:t>
            </a:r>
          </a:p>
          <a:p>
            <a:pPr lvl="1"/>
            <a:r>
              <a:rPr lang="en-US" dirty="0"/>
              <a:t>Download HTML using </a:t>
            </a:r>
            <a:r>
              <a:rPr lang="en-US" sz="2200" dirty="0" err="1">
                <a:latin typeface="Monaco" pitchFamily="2" charset="77"/>
              </a:rPr>
              <a:t>read_html</a:t>
            </a:r>
            <a:r>
              <a:rPr lang="en-US" sz="2200" dirty="0">
                <a:latin typeface="Monaco" pitchFamily="2" charset="77"/>
              </a:rPr>
              <a:t>()</a:t>
            </a:r>
          </a:p>
          <a:p>
            <a:pPr lvl="1"/>
            <a:r>
              <a:rPr lang="en-US" dirty="0"/>
              <a:t>Extract nodes using </a:t>
            </a:r>
            <a:r>
              <a:rPr lang="en-US" sz="2200" dirty="0" err="1">
                <a:latin typeface="Monaco" pitchFamily="2" charset="77"/>
              </a:rPr>
              <a:t>html_nodes</a:t>
            </a:r>
            <a:r>
              <a:rPr lang="en-US" sz="2200" dirty="0">
                <a:latin typeface="Monaco" pitchFamily="2" charset="77"/>
              </a:rPr>
              <a:t>()</a:t>
            </a:r>
            <a:r>
              <a:rPr lang="en-US" dirty="0"/>
              <a:t> and your CSS Selector</a:t>
            </a:r>
          </a:p>
          <a:p>
            <a:pPr lvl="1"/>
            <a:r>
              <a:rPr lang="en-US" dirty="0"/>
              <a:t>Extract content from nodes using </a:t>
            </a:r>
            <a:r>
              <a:rPr lang="en-US" sz="2200" dirty="0" err="1">
                <a:latin typeface="Monaco" pitchFamily="2" charset="77"/>
              </a:rPr>
              <a:t>html_text</a:t>
            </a:r>
            <a:r>
              <a:rPr lang="en-US" sz="2200" dirty="0">
                <a:latin typeface="Monaco" pitchFamily="2" charset="77"/>
              </a:rPr>
              <a:t>()</a:t>
            </a:r>
            <a:r>
              <a:rPr lang="en-US" dirty="0"/>
              <a:t>, </a:t>
            </a:r>
            <a:r>
              <a:rPr lang="en-US" sz="2200" dirty="0" err="1">
                <a:latin typeface="Monaco" pitchFamily="2" charset="77"/>
              </a:rPr>
              <a:t>html_table</a:t>
            </a:r>
            <a:r>
              <a:rPr lang="en-US" sz="2200" dirty="0">
                <a:latin typeface="Monaco" pitchFamily="2" charset="77"/>
              </a:rPr>
              <a:t>()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Scraping data into 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93" y="1053854"/>
            <a:ext cx="2133599" cy="247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95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from the web is often messy</a:t>
            </a:r>
          </a:p>
          <a:p>
            <a:r>
              <a:rPr lang="en-US" dirty="0"/>
              <a:t>It will frequently take a lot of work to figure it out</a:t>
            </a:r>
          </a:p>
          <a:p>
            <a:pPr lvl="1"/>
            <a:r>
              <a:rPr lang="en-US" dirty="0"/>
              <a:t>How to get what you want</a:t>
            </a:r>
          </a:p>
          <a:p>
            <a:pPr lvl="1"/>
            <a:r>
              <a:rPr lang="en-US" dirty="0"/>
              <a:t>How to tidy it once you have it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Scaping data can be hard</a:t>
            </a:r>
          </a:p>
        </p:txBody>
      </p:sp>
    </p:spTree>
    <p:extLst>
      <p:ext uri="{BB962C8B-B14F-4D97-AF65-F5344CB8AC3E}">
        <p14:creationId xmlns:p14="http://schemas.microsoft.com/office/powerpoint/2010/main" val="394771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CCC13C-EDA9-834A-9A65-080A45222ED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There’s data included as content on a webpage, and you want to “scrape” those data</a:t>
            </a:r>
          </a:p>
          <a:p>
            <a:pPr lvl="1"/>
            <a:r>
              <a:rPr lang="en-US" dirty="0">
                <a:latin typeface="Avenir Roman" panose="02000503020000020003" pitchFamily="2" charset="0"/>
              </a:rPr>
              <a:t>Table from Wikipedia</a:t>
            </a:r>
          </a:p>
          <a:p>
            <a:pPr lvl="1"/>
            <a:r>
              <a:rPr lang="en-US" dirty="0">
                <a:latin typeface="Avenir Roman" panose="02000503020000020003" pitchFamily="2" charset="0"/>
              </a:rPr>
              <a:t>Reviews from Amazon</a:t>
            </a:r>
          </a:p>
          <a:p>
            <a:pPr lvl="1"/>
            <a:r>
              <a:rPr lang="en-US" dirty="0">
                <a:latin typeface="Avenir Roman" panose="02000503020000020003" pitchFamily="2" charset="0"/>
              </a:rPr>
              <a:t>Cast and characters on IMDB</a:t>
            </a:r>
          </a:p>
          <a:p>
            <a:pPr marL="0" indent="0">
              <a:buNone/>
            </a:pPr>
            <a:endParaRPr lang="en-US" dirty="0">
              <a:latin typeface="Avenir Roman" panose="02000503020000020003" pitchFamily="2" charset="0"/>
            </a:endParaRPr>
          </a:p>
          <a:p>
            <a:r>
              <a:rPr lang="en-US" dirty="0">
                <a:latin typeface="Avenir Roman" panose="02000503020000020003" pitchFamily="2" charset="0"/>
              </a:rPr>
              <a:t>There’s a dedicated server holding data in a relatively usable form, and you want to “ask” for those data</a:t>
            </a:r>
          </a:p>
          <a:p>
            <a:pPr lvl="1"/>
            <a:r>
              <a:rPr lang="en-US" dirty="0">
                <a:latin typeface="Avenir Roman" panose="02000503020000020003" pitchFamily="2" charset="0"/>
              </a:rPr>
              <a:t>Colorado information marketplace</a:t>
            </a:r>
          </a:p>
          <a:p>
            <a:pPr lvl="1"/>
            <a:r>
              <a:rPr lang="en-US" dirty="0" err="1">
                <a:latin typeface="Avenir Roman" panose="02000503020000020003" pitchFamily="2" charset="0"/>
              </a:rPr>
              <a:t>Data.gov</a:t>
            </a:r>
            <a:endParaRPr lang="en-US" dirty="0">
              <a:latin typeface="Avenir Roman" panose="02000503020000020003" pitchFamily="2" charset="0"/>
            </a:endParaRPr>
          </a:p>
          <a:p>
            <a:pPr lvl="1"/>
            <a:r>
              <a:rPr lang="en-US" dirty="0">
                <a:latin typeface="Avenir Roman" panose="02000503020000020003" pitchFamily="2" charset="0"/>
              </a:rPr>
              <a:t>Star Wars API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230984-ED59-0F46-8DE0-95D10803E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0153"/>
            <a:ext cx="10515600" cy="1014984"/>
          </a:xfrm>
        </p:spPr>
        <p:txBody>
          <a:bodyPr/>
          <a:lstStyle/>
          <a:p>
            <a:r>
              <a:rPr lang="en-US" dirty="0"/>
              <a:t>Two major paths</a:t>
            </a: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376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77318F1-A16D-4D48-8ACB-53A83B0D4C8B}"/>
              </a:ext>
            </a:extLst>
          </p:cNvPr>
          <p:cNvGrpSpPr/>
          <p:nvPr/>
        </p:nvGrpSpPr>
        <p:grpSpPr>
          <a:xfrm>
            <a:off x="1671918" y="1080247"/>
            <a:ext cx="9296400" cy="5248364"/>
            <a:chOff x="1752600" y="1295400"/>
            <a:chExt cx="9296400" cy="52483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AF8E2E8-2B8C-4C47-832D-C4D6EC661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1295400"/>
              <a:ext cx="8534400" cy="4800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AC6274-0B31-954E-9AD7-EEA3A3D8DD75}"/>
                </a:ext>
              </a:extLst>
            </p:cNvPr>
            <p:cNvSpPr txBox="1"/>
            <p:nvPr/>
          </p:nvSpPr>
          <p:spPr>
            <a:xfrm>
              <a:off x="1752600" y="6083596"/>
              <a:ext cx="464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286FB7"/>
                  </a:solidFill>
                </a:rPr>
                <a:t>https://</a:t>
              </a:r>
              <a:r>
                <a:rPr lang="en-US" sz="1200" dirty="0" err="1">
                  <a:solidFill>
                    <a:srgbClr val="286FB7"/>
                  </a:solidFill>
                </a:rPr>
                <a:t>github.com</a:t>
              </a:r>
              <a:r>
                <a:rPr lang="en-US" sz="1200" dirty="0">
                  <a:solidFill>
                    <a:srgbClr val="286FB7"/>
                  </a:solidFill>
                </a:rPr>
                <a:t>/</a:t>
              </a:r>
              <a:r>
                <a:rPr lang="en-US" sz="1200" dirty="0" err="1">
                  <a:solidFill>
                    <a:srgbClr val="286FB7"/>
                  </a:solidFill>
                </a:rPr>
                <a:t>ropensci</a:t>
              </a:r>
              <a:r>
                <a:rPr lang="en-US" sz="1200" dirty="0">
                  <a:solidFill>
                    <a:srgbClr val="286FB7"/>
                  </a:solidFill>
                </a:rPr>
                <a:t>/user2016-tutorial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F834D8-E9EA-DD44-913E-CB39B6027143}"/>
                </a:ext>
              </a:extLst>
            </p:cNvPr>
            <p:cNvSpPr txBox="1"/>
            <p:nvPr/>
          </p:nvSpPr>
          <p:spPr>
            <a:xfrm>
              <a:off x="6400800" y="6082099"/>
              <a:ext cx="464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286FB7"/>
                  </a:solidFill>
                </a:rPr>
                <a:t>Garrett </a:t>
              </a:r>
              <a:r>
                <a:rPr lang="en-US" sz="1200" dirty="0" err="1">
                  <a:solidFill>
                    <a:srgbClr val="286FB7"/>
                  </a:solidFill>
                </a:rPr>
                <a:t>Grolemund</a:t>
              </a:r>
              <a:r>
                <a:rPr lang="en-US" sz="1200" dirty="0">
                  <a:solidFill>
                    <a:srgbClr val="286FB7"/>
                  </a:solidFill>
                </a:rPr>
                <a:t>, “Extracting data from the web”</a:t>
              </a:r>
            </a:p>
            <a:p>
              <a:endParaRPr lang="en-US" sz="1200" dirty="0">
                <a:solidFill>
                  <a:srgbClr val="286FB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1518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230984-ED59-0F46-8DE0-95D10803E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0153"/>
            <a:ext cx="10515600" cy="1014984"/>
          </a:xfrm>
        </p:spPr>
        <p:txBody>
          <a:bodyPr>
            <a:normAutofit fontScale="90000"/>
          </a:bodyPr>
          <a:lstStyle/>
          <a:p>
            <a:r>
              <a:rPr lang="en-US" dirty="0"/>
              <a:t>Your turn: find the source code for the </a:t>
            </a:r>
            <a:r>
              <a:rPr lang="en-US" i="1" dirty="0"/>
              <a:t>Mean Girls </a:t>
            </a:r>
            <a:r>
              <a:rPr lang="en-US" dirty="0"/>
              <a:t>IMBD page</a:t>
            </a: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187E4-54A7-CD42-B42D-B617BDF91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43694"/>
            <a:ext cx="13716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B546E7-76F7-D747-9917-62C5D69F2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563" y="2881843"/>
            <a:ext cx="137160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F1A5EA-DAC8-3146-AE15-4B6638D18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330" y="2881843"/>
            <a:ext cx="13716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16FF9C-311C-D646-BEF2-D1F3AF071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6693" y="2843694"/>
            <a:ext cx="1371600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ABFBE0-074B-2742-9E16-03507E735A2D}"/>
              </a:ext>
            </a:extLst>
          </p:cNvPr>
          <p:cNvSpPr txBox="1"/>
          <p:nvPr/>
        </p:nvSpPr>
        <p:spPr>
          <a:xfrm>
            <a:off x="838201" y="4594565"/>
            <a:ext cx="20019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solidFill>
                  <a:srgbClr val="001007"/>
                </a:solidFill>
                <a:latin typeface="Avenir Roman" panose="02000503020000020003" pitchFamily="2" charset="0"/>
              </a:rPr>
              <a:t>Goto</a:t>
            </a:r>
            <a:r>
              <a:rPr lang="en-US" sz="2600" dirty="0">
                <a:solidFill>
                  <a:srgbClr val="001007"/>
                </a:solidFill>
                <a:latin typeface="Avenir Roman" panose="02000503020000020003" pitchFamily="2" charset="0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>
                <a:solidFill>
                  <a:srgbClr val="D8D8D8">
                    <a:lumMod val="50000"/>
                  </a:srgbClr>
                </a:solidFill>
                <a:latin typeface="Avenir Roman" panose="02000503020000020003" pitchFamily="2" charset="0"/>
              </a:rPr>
              <a:t>View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D8D8D8">
                    <a:lumMod val="50000"/>
                  </a:srgbClr>
                </a:solidFill>
                <a:latin typeface="Avenir Roman" panose="02000503020000020003" pitchFamily="2" charset="0"/>
              </a:rPr>
              <a:t>Developer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View Source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1C826-443B-E846-BCAF-827735161E73}"/>
              </a:ext>
            </a:extLst>
          </p:cNvPr>
          <p:cNvSpPr txBox="1"/>
          <p:nvPr/>
        </p:nvSpPr>
        <p:spPr>
          <a:xfrm>
            <a:off x="3627588" y="4594565"/>
            <a:ext cx="215438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600" dirty="0">
                <a:solidFill>
                  <a:srgbClr val="D8D8D8">
                    <a:lumMod val="50000"/>
                  </a:srgbClr>
                </a:solidFill>
                <a:latin typeface="Avenir Roman" panose="02000503020000020003" pitchFamily="2" charset="0"/>
              </a:rPr>
              <a:t>Right click on page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D8D8D8">
                    <a:lumMod val="50000"/>
                  </a:srgbClr>
                </a:solidFill>
                <a:latin typeface="Avenir Roman" panose="02000503020000020003" pitchFamily="2" charset="0"/>
              </a:rPr>
              <a:t>Click view source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936696-2C7D-984B-8021-4E74CC0945CE}"/>
              </a:ext>
            </a:extLst>
          </p:cNvPr>
          <p:cNvSpPr txBox="1"/>
          <p:nvPr/>
        </p:nvSpPr>
        <p:spPr>
          <a:xfrm>
            <a:off x="6647301" y="4594565"/>
            <a:ext cx="200198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solidFill>
                  <a:srgbClr val="001007"/>
                </a:solidFill>
                <a:latin typeface="Avenir Roman" panose="02000503020000020003" pitchFamily="2" charset="0"/>
              </a:rPr>
              <a:t>Goto</a:t>
            </a:r>
            <a:r>
              <a:rPr lang="en-US" sz="2600" dirty="0">
                <a:solidFill>
                  <a:srgbClr val="001007"/>
                </a:solidFill>
                <a:latin typeface="Avenir Roman" panose="02000503020000020003" pitchFamily="2" charset="0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>
                <a:solidFill>
                  <a:srgbClr val="D8D8D8">
                    <a:lumMod val="50000"/>
                  </a:srgbClr>
                </a:solidFill>
                <a:latin typeface="Avenir Roman" panose="02000503020000020003" pitchFamily="2" charset="0"/>
              </a:rPr>
              <a:t>Firefox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D8D8D8">
                    <a:lumMod val="50000"/>
                  </a:srgbClr>
                </a:solidFill>
                <a:latin typeface="Avenir Roman" panose="02000503020000020003" pitchFamily="2" charset="0"/>
              </a:rPr>
              <a:t>Web Developer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Page Source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85D448-4A4B-264C-B6DE-E50216800335}"/>
              </a:ext>
            </a:extLst>
          </p:cNvPr>
          <p:cNvSpPr txBox="1"/>
          <p:nvPr/>
        </p:nvSpPr>
        <p:spPr>
          <a:xfrm>
            <a:off x="9163635" y="4194455"/>
            <a:ext cx="32638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solidFill>
                  <a:srgbClr val="001007"/>
                </a:solidFill>
                <a:latin typeface="Avenir Roman" panose="02000503020000020003" pitchFamily="2" charset="0"/>
              </a:rPr>
              <a:t>Goto</a:t>
            </a:r>
            <a:r>
              <a:rPr lang="en-US" sz="2600" dirty="0">
                <a:solidFill>
                  <a:srgbClr val="001007"/>
                </a:solidFill>
                <a:latin typeface="Avenir Roman" panose="02000503020000020003" pitchFamily="2" charset="0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>
                <a:solidFill>
                  <a:srgbClr val="D8D8D8">
                    <a:lumMod val="50000"/>
                  </a:srgbClr>
                </a:solidFill>
                <a:latin typeface="Avenir Roman" panose="02000503020000020003" pitchFamily="2" charset="0"/>
              </a:rPr>
              <a:t>Safari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D8D8D8">
                    <a:lumMod val="50000"/>
                  </a:srgbClr>
                </a:solidFill>
                <a:latin typeface="Avenir Roman" panose="02000503020000020003" pitchFamily="2" charset="0"/>
              </a:rPr>
              <a:t>Preferences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Advanced, check “Show Develop menu” in menu bar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Develop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Show page source</a:t>
            </a:r>
          </a:p>
        </p:txBody>
      </p:sp>
    </p:spTree>
    <p:extLst>
      <p:ext uri="{BB962C8B-B14F-4D97-AF65-F5344CB8AC3E}">
        <p14:creationId xmlns:p14="http://schemas.microsoft.com/office/powerpoint/2010/main" val="92783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CEBAF3D-50AA-0146-A92E-7A7FFA913826}"/>
              </a:ext>
            </a:extLst>
          </p:cNvPr>
          <p:cNvGrpSpPr/>
          <p:nvPr/>
        </p:nvGrpSpPr>
        <p:grpSpPr>
          <a:xfrm>
            <a:off x="1752600" y="1296150"/>
            <a:ext cx="9296400" cy="5247614"/>
            <a:chOff x="1752600" y="1296150"/>
            <a:chExt cx="9296400" cy="52476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6DEBED-418B-EE43-BB5F-8AD2B6E31FC2}"/>
                </a:ext>
              </a:extLst>
            </p:cNvPr>
            <p:cNvSpPr txBox="1"/>
            <p:nvPr/>
          </p:nvSpPr>
          <p:spPr>
            <a:xfrm>
              <a:off x="1752600" y="6083596"/>
              <a:ext cx="464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286FB7"/>
                  </a:solidFill>
                </a:rPr>
                <a:t>https://</a:t>
              </a:r>
              <a:r>
                <a:rPr lang="en-US" sz="1200" dirty="0" err="1">
                  <a:solidFill>
                    <a:srgbClr val="286FB7"/>
                  </a:solidFill>
                </a:rPr>
                <a:t>github.com</a:t>
              </a:r>
              <a:r>
                <a:rPr lang="en-US" sz="1200" dirty="0">
                  <a:solidFill>
                    <a:srgbClr val="286FB7"/>
                  </a:solidFill>
                </a:rPr>
                <a:t>/</a:t>
              </a:r>
              <a:r>
                <a:rPr lang="en-US" sz="1200" dirty="0" err="1">
                  <a:solidFill>
                    <a:srgbClr val="286FB7"/>
                  </a:solidFill>
                </a:rPr>
                <a:t>ropensci</a:t>
              </a:r>
              <a:r>
                <a:rPr lang="en-US" sz="1200" dirty="0">
                  <a:solidFill>
                    <a:srgbClr val="286FB7"/>
                  </a:solidFill>
                </a:rPr>
                <a:t>/user2016-tutorial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8FC6CF-76AC-A546-A71D-23CD80776468}"/>
                </a:ext>
              </a:extLst>
            </p:cNvPr>
            <p:cNvSpPr txBox="1"/>
            <p:nvPr/>
          </p:nvSpPr>
          <p:spPr>
            <a:xfrm>
              <a:off x="6400800" y="6082099"/>
              <a:ext cx="464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286FB7"/>
                  </a:solidFill>
                </a:rPr>
                <a:t>Garrett </a:t>
              </a:r>
              <a:r>
                <a:rPr lang="en-US" sz="1200" dirty="0" err="1">
                  <a:solidFill>
                    <a:srgbClr val="286FB7"/>
                  </a:solidFill>
                </a:rPr>
                <a:t>Grolemund</a:t>
              </a:r>
              <a:r>
                <a:rPr lang="en-US" sz="1200" dirty="0">
                  <a:solidFill>
                    <a:srgbClr val="286FB7"/>
                  </a:solidFill>
                </a:rPr>
                <a:t>, “Extracting data from the web”</a:t>
              </a:r>
            </a:p>
            <a:p>
              <a:endParaRPr lang="en-US" sz="1200" dirty="0">
                <a:solidFill>
                  <a:srgbClr val="286FB7"/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A367247-7F61-3343-A47E-34B7F575A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1296150"/>
              <a:ext cx="8533068" cy="4799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7550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CCC13C-EDA9-834A-9A65-080A45222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6393"/>
            <a:ext cx="6393873" cy="4060569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Navigate to 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  <a:hlinkClick r:id="rId3"/>
              </a:rPr>
              <a:t>IMDB page for Mean Girls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 and open the source code</a:t>
            </a:r>
          </a:p>
          <a:p>
            <a:pPr marL="0" indent="0">
              <a:buNone/>
            </a:pPr>
            <a:endParaRPr lang="en-US" dirty="0">
              <a:latin typeface="Avenir Roman" panose="02000503020000020003" pitchFamily="2" charset="0"/>
            </a:endParaRPr>
          </a:p>
          <a:p>
            <a:r>
              <a:rPr lang="en-US" dirty="0">
                <a:latin typeface="Avenir Roman" panose="02000503020000020003" pitchFamily="2" charset="0"/>
              </a:rPr>
              <a:t>Locate the piece of HTML that inserts Lindsay Lohan into the Cast section.</a:t>
            </a:r>
          </a:p>
          <a:p>
            <a:endParaRPr lang="en-US" dirty="0">
              <a:latin typeface="Avenir Roman" panose="02000503020000020003" pitchFamily="2" charset="0"/>
            </a:endParaRPr>
          </a:p>
          <a:p>
            <a:r>
              <a:rPr lang="en-US" dirty="0">
                <a:latin typeface="Avenir Roman" panose="02000503020000020003" pitchFamily="2" charset="0"/>
              </a:rPr>
              <a:t>Which HTML tag(s) surrounds her name?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230984-ED59-0F46-8DE0-95D10803E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0153"/>
            <a:ext cx="10515600" cy="1014984"/>
          </a:xfrm>
        </p:spPr>
        <p:txBody>
          <a:bodyPr/>
          <a:lstStyle/>
          <a:p>
            <a:r>
              <a:rPr lang="en-US" dirty="0"/>
              <a:t>Your turn</a:t>
            </a: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3E4234-A22C-B44E-ACBD-EF4FAF9DA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906" y="2333984"/>
            <a:ext cx="400050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62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381954-E9C5-7C49-AE97-4544FB8C7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5137"/>
            <a:ext cx="12192000" cy="284611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72BC6A8-99CD-1D47-98ED-721EC6408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All the information you see on the page is embedded here</a:t>
            </a:r>
          </a:p>
        </p:txBody>
      </p:sp>
    </p:spTree>
    <p:extLst>
      <p:ext uri="{BB962C8B-B14F-4D97-AF65-F5344CB8AC3E}">
        <p14:creationId xmlns:p14="http://schemas.microsoft.com/office/powerpoint/2010/main" val="538924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230984-ED59-0F46-8DE0-95D10803E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0153"/>
            <a:ext cx="10515600" cy="1014984"/>
          </a:xfrm>
        </p:spPr>
        <p:txBody>
          <a:bodyPr/>
          <a:lstStyle/>
          <a:p>
            <a:r>
              <a:rPr lang="en-US" dirty="0"/>
              <a:t>Cascading Style Sheets (CSS)</a:t>
            </a: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5E93B4-FD7C-C94B-9924-9931FE686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991" y="134897"/>
            <a:ext cx="3380475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C2EBB0-8F8C-6B4B-B9E5-33F9332532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938"/>
          <a:stretch/>
        </p:blipFill>
        <p:spPr>
          <a:xfrm>
            <a:off x="6608419" y="3429000"/>
            <a:ext cx="4566699" cy="329410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D3191BE-D53E-484E-864E-4403C9978BA2}"/>
              </a:ext>
            </a:extLst>
          </p:cNvPr>
          <p:cNvGrpSpPr/>
          <p:nvPr/>
        </p:nvGrpSpPr>
        <p:grpSpPr>
          <a:xfrm>
            <a:off x="1898604" y="2055136"/>
            <a:ext cx="1625600" cy="1625600"/>
            <a:chOff x="1028700" y="2147593"/>
            <a:chExt cx="1625600" cy="16256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6F024A9-ADA4-F741-8229-DC51DF6C5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700" y="2147593"/>
              <a:ext cx="1625600" cy="1625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220353-829B-4D43-805C-82D4BE059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4300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43394D-8715-4A42-BAD9-A2B21743A5B3}"/>
              </a:ext>
            </a:extLst>
          </p:cNvPr>
          <p:cNvGrpSpPr/>
          <p:nvPr/>
        </p:nvGrpSpPr>
        <p:grpSpPr>
          <a:xfrm>
            <a:off x="2969780" y="4802864"/>
            <a:ext cx="1625600" cy="1625600"/>
            <a:chOff x="1153391" y="4641411"/>
            <a:chExt cx="1625600" cy="16256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D08707D-001B-0440-96FE-008A5BCD1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3391" y="4641411"/>
              <a:ext cx="1625600" cy="16256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AF94054-BA5F-4D47-9541-A0B6FD8BB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8507"/>
            <a:stretch/>
          </p:blipFill>
          <p:spPr>
            <a:xfrm>
              <a:off x="1510004" y="4917994"/>
              <a:ext cx="912373" cy="109728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72B6B8-C8FB-CC46-AC8A-727745C72732}"/>
              </a:ext>
            </a:extLst>
          </p:cNvPr>
          <p:cNvGrpSpPr/>
          <p:nvPr/>
        </p:nvGrpSpPr>
        <p:grpSpPr>
          <a:xfrm>
            <a:off x="827428" y="4784346"/>
            <a:ext cx="1625600" cy="1625600"/>
            <a:chOff x="1028700" y="2147593"/>
            <a:chExt cx="1625600" cy="16256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4CE6C51-C21E-FA46-95BB-485350CA9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700" y="2147593"/>
              <a:ext cx="1625600" cy="16256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07F3DA7-9531-8B46-B030-097C1F7D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4300" y="2514600"/>
              <a:ext cx="914400" cy="914400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39CC413-1D82-E94F-8B84-9B64070FFD4C}"/>
              </a:ext>
            </a:extLst>
          </p:cNvPr>
          <p:cNvSpPr/>
          <p:nvPr/>
        </p:nvSpPr>
        <p:spPr>
          <a:xfrm>
            <a:off x="2514074" y="5151037"/>
            <a:ext cx="394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535860"/>
                </a:solidFill>
                <a:latin typeface="Helvetica" pitchFamily="2" charset="0"/>
              </a:rPr>
              <a:t>+</a:t>
            </a:r>
            <a:endParaRPr lang="en-US" sz="2800" dirty="0">
              <a:solidFill>
                <a:srgbClr val="535860"/>
              </a:solidFill>
              <a:effectLst/>
              <a:latin typeface="Helvetica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F9E420-CA4E-B946-B346-227FA6EE84EF}"/>
              </a:ext>
            </a:extLst>
          </p:cNvPr>
          <p:cNvCxnSpPr/>
          <p:nvPr/>
        </p:nvCxnSpPr>
        <p:spPr>
          <a:xfrm flipV="1">
            <a:off x="4595380" y="2442114"/>
            <a:ext cx="2428875" cy="2765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6F2FCA-755D-6249-92BD-048BFAD8DD52}"/>
              </a:ext>
            </a:extLst>
          </p:cNvPr>
          <p:cNvCxnSpPr>
            <a:cxnSpLocks/>
          </p:cNvCxnSpPr>
          <p:nvPr/>
        </p:nvCxnSpPr>
        <p:spPr>
          <a:xfrm>
            <a:off x="4745250" y="5412647"/>
            <a:ext cx="171329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CCC13C-EDA9-834A-9A65-080A45222ED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latin typeface="Avenir Roman" panose="02000503020000020003" pitchFamily="2" charset="0"/>
              </a:rPr>
              <a:t>CSS is a framework for customizing the appearance of elements in a web page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venir Roman" panose="02000503020000020003" pitchFamily="2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venir Roman" panose="02000503020000020003" pitchFamily="2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Roman" panose="02000503020000020003" pitchFamily="2" charset="0"/>
              </a:rPr>
              <a:t>Because CSS controls appearance, CSS identifiers appear throughout HTML code</a:t>
            </a:r>
            <a:endParaRPr lang="en-US" dirty="0">
              <a:latin typeface="Avenir Roman" panose="02000503020000020003" pitchFamily="2" charset="0"/>
            </a:endParaRPr>
          </a:p>
          <a:p>
            <a:r>
              <a:rPr lang="en-US" dirty="0">
                <a:latin typeface="Avenir Roman" panose="02000503020000020003" pitchFamily="2" charset="0"/>
              </a:rPr>
              <a:t>HTML elements you care about frequently have unique identifiers</a:t>
            </a:r>
          </a:p>
          <a:p>
            <a:r>
              <a:rPr lang="en-US" dirty="0">
                <a:latin typeface="Avenir Roman" panose="02000503020000020003" pitchFamily="2" charset="0"/>
              </a:rPr>
              <a:t>Extracting what you want from HTML is often a question of specifying an appropriate CSS Selector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230984-ED59-0F46-8DE0-95D10803E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0153"/>
            <a:ext cx="10515600" cy="1014984"/>
          </a:xfrm>
        </p:spPr>
        <p:txBody>
          <a:bodyPr/>
          <a:lstStyle/>
          <a:p>
            <a:r>
              <a:rPr lang="en-US" dirty="0"/>
              <a:t>CSS Selectors</a:t>
            </a: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975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neric Colorado School of Public Health">
      <a:dk1>
        <a:srgbClr val="FFFFFF"/>
      </a:dk1>
      <a:lt1>
        <a:srgbClr val="080808"/>
      </a:lt1>
      <a:dk2>
        <a:srgbClr val="D8D8D8"/>
      </a:dk2>
      <a:lt2>
        <a:srgbClr val="080808"/>
      </a:lt2>
      <a:accent1>
        <a:srgbClr val="008239"/>
      </a:accent1>
      <a:accent2>
        <a:srgbClr val="005390"/>
      </a:accent2>
      <a:accent3>
        <a:srgbClr val="542378"/>
      </a:accent3>
      <a:accent4>
        <a:srgbClr val="7F0000"/>
      </a:accent4>
      <a:accent5>
        <a:srgbClr val="FFC000"/>
      </a:accent5>
      <a:accent6>
        <a:srgbClr val="262627"/>
      </a:accent6>
      <a:hlink>
        <a:srgbClr val="080808"/>
      </a:hlink>
      <a:folHlink>
        <a:srgbClr val="08080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b_scraping" id="{9C023B25-AC42-1846-8EB0-8EA9C4B45AE5}" vid="{040E39EA-FEEF-D740-BB35-FC67C26018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</TotalTime>
  <Words>451</Words>
  <Application>Microsoft Macintosh PowerPoint</Application>
  <PresentationFormat>Widescreen</PresentationFormat>
  <Paragraphs>86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Black</vt:lpstr>
      <vt:lpstr>Avenir Book</vt:lpstr>
      <vt:lpstr>Avenir Roman</vt:lpstr>
      <vt:lpstr>Calibri</vt:lpstr>
      <vt:lpstr>Helvetica</vt:lpstr>
      <vt:lpstr>Monaco</vt:lpstr>
      <vt:lpstr>Office Theme</vt:lpstr>
      <vt:lpstr>Reading Data from the Web</vt:lpstr>
      <vt:lpstr>Two major paths</vt:lpstr>
      <vt:lpstr>PowerPoint Presentation</vt:lpstr>
      <vt:lpstr>Your turn: find the source code for the Mean Girls IMBD page</vt:lpstr>
      <vt:lpstr>PowerPoint Presentation</vt:lpstr>
      <vt:lpstr>Your turn</vt:lpstr>
      <vt:lpstr>All the information you see on the page is embedded here</vt:lpstr>
      <vt:lpstr>Cascading Style Sheets (CSS)</vt:lpstr>
      <vt:lpstr>CSS Selectors</vt:lpstr>
      <vt:lpstr>CSS (Review)</vt:lpstr>
      <vt:lpstr>CSS (Review)</vt:lpstr>
      <vt:lpstr>Find the CSS Selector</vt:lpstr>
      <vt:lpstr>Using Selector Gadget</vt:lpstr>
      <vt:lpstr>Scraping data into R</vt:lpstr>
      <vt:lpstr>Scaping data can be hard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Reading Data from the Web</dc:title>
  <dc:creator>Wrobel, Julia</dc:creator>
  <cp:lastModifiedBy>Julia Wrobel</cp:lastModifiedBy>
  <cp:revision>5</cp:revision>
  <dcterms:created xsi:type="dcterms:W3CDTF">2019-11-07T21:05:10Z</dcterms:created>
  <dcterms:modified xsi:type="dcterms:W3CDTF">2019-11-08T21:14:15Z</dcterms:modified>
</cp:coreProperties>
</file>